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4630400" cy="8229600"/>
  <p:notesSz cx="8229600" cy="14630400"/>
  <p:embeddedFontLst>
    <p:embeddedFont>
      <p:font typeface="Nunito Semi Bold" pitchFamily="34" charset="0"/>
      <p:regular r:id="rId19"/>
    </p:embeddedFont>
    <p:embeddedFont>
      <p:font typeface="Nunito Semi Bold" pitchFamily="34" charset="-122"/>
      <p:regular r:id="rId20"/>
    </p:embeddedFont>
    <p:embeddedFont>
      <p:font typeface="Nunito Semi Bold" pitchFamily="34" charset="-120"/>
      <p:regular r:id="rId21"/>
    </p:embeddedFont>
    <p:embeddedFont>
      <p:font typeface="PT Sans" panose="020B0503020203020204" pitchFamily="34" charset="0"/>
      <p:regular r:id="rId22"/>
    </p:embeddedFont>
    <p:embeddedFont>
      <p:font typeface="PT Sans" panose="020B0503020203020204" pitchFamily="34" charset="-122"/>
      <p:regular r:id="rId23"/>
    </p:embeddedFont>
    <p:embeddedFont>
      <p:font typeface="PT Sans" panose="020B0503020203020204" pitchFamily="34" charset="-120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9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9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0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95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3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201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2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98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5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5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6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1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6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67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7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5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81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7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209718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577" name="Text 0"/>
          <p:cNvSpPr/>
          <p:nvPr/>
        </p:nvSpPr>
        <p:spPr>
          <a:xfrm>
            <a:off x="837724" y="1875473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Python Libraries: Powering the Future</a:t>
            </a:r>
            <a:endParaRPr lang="en-US" sz="4400" dirty="0"/>
          </a:p>
        </p:txBody>
      </p:sp>
      <p:sp>
        <p:nvSpPr>
          <p:cNvPr id="1048578" name="Text 1"/>
          <p:cNvSpPr/>
          <p:nvPr/>
        </p:nvSpPr>
        <p:spPr>
          <a:xfrm>
            <a:off x="837724" y="3642479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Python reigns as the top language on the TIOBE Index in 2024. It boasts over 500,000 packages on PyPI. Advanced libraries are driving innovation across tech and science.</a:t>
            </a:r>
            <a:endParaRPr lang="en-US" sz="1850" dirty="0"/>
          </a:p>
        </p:txBody>
      </p:sp>
      <p:sp>
        <p:nvSpPr>
          <p:cNvPr id="1048579" name="Text 2"/>
          <p:cNvSpPr/>
          <p:nvPr/>
        </p:nvSpPr>
        <p:spPr>
          <a:xfrm>
            <a:off x="837724" y="5150525"/>
            <a:ext cx="3736538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Name : dholeriya vishal</a:t>
            </a:r>
            <a:endParaRPr lang="en-US" sz="2650" dirty="0"/>
          </a:p>
        </p:txBody>
      </p:sp>
      <p:sp>
        <p:nvSpPr>
          <p:cNvPr id="1048580" name="Text 3"/>
          <p:cNvSpPr/>
          <p:nvPr/>
        </p:nvSpPr>
        <p:spPr>
          <a:xfrm>
            <a:off x="837724" y="5931813"/>
            <a:ext cx="3618667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</a:t>
            </a:r>
            <a:r>
              <a:rPr lang="en-US" altLang="en-IN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 : </a:t>
            </a: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2302031000133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1048708" name="Text 0"/>
          <p:cNvSpPr/>
          <p:nvPr/>
        </p:nvSpPr>
        <p:spPr>
          <a:xfrm>
            <a:off x="837724" y="3987879"/>
            <a:ext cx="10003512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Conclusion: Embrace Advanced Python</a:t>
            </a:r>
            <a:endParaRPr lang="en-US" sz="4400" dirty="0"/>
          </a:p>
        </p:txBody>
      </p:sp>
      <p:sp>
        <p:nvSpPr>
          <p:cNvPr id="1048709" name="Shape 1"/>
          <p:cNvSpPr/>
          <p:nvPr/>
        </p:nvSpPr>
        <p:spPr>
          <a:xfrm>
            <a:off x="837724" y="53200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048710" name="Text 2"/>
          <p:cNvSpPr/>
          <p:nvPr/>
        </p:nvSpPr>
        <p:spPr>
          <a:xfrm>
            <a:off x="1615559" y="532007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Career Growth</a:t>
            </a:r>
            <a:endParaRPr lang="en-US" sz="2200" dirty="0"/>
          </a:p>
        </p:txBody>
      </p:sp>
      <p:sp>
        <p:nvSpPr>
          <p:cNvPr id="1048711" name="Text 3"/>
          <p:cNvSpPr/>
          <p:nvPr/>
        </p:nvSpPr>
        <p:spPr>
          <a:xfrm>
            <a:off x="1615559" y="5815608"/>
            <a:ext cx="3380899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Mastering libraries is key to career advancement.</a:t>
            </a:r>
            <a:endParaRPr lang="en-US" sz="1850" dirty="0"/>
          </a:p>
        </p:txBody>
      </p:sp>
      <p:sp>
        <p:nvSpPr>
          <p:cNvPr id="1048712" name="Shape 4"/>
          <p:cNvSpPr/>
          <p:nvPr/>
        </p:nvSpPr>
        <p:spPr>
          <a:xfrm>
            <a:off x="5235773" y="53200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48713" name="Text 5"/>
          <p:cNvSpPr/>
          <p:nvPr/>
        </p:nvSpPr>
        <p:spPr>
          <a:xfrm>
            <a:off x="6013609" y="532007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048714" name="Text 6"/>
          <p:cNvSpPr/>
          <p:nvPr/>
        </p:nvSpPr>
        <p:spPr>
          <a:xfrm>
            <a:off x="6013609" y="5815608"/>
            <a:ext cx="3380899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Explore documentation and community forums.</a:t>
            </a:r>
            <a:endParaRPr lang="en-US" sz="1850" dirty="0"/>
          </a:p>
        </p:txBody>
      </p:sp>
      <p:sp>
        <p:nvSpPr>
          <p:cNvPr id="1048715" name="Shape 7"/>
          <p:cNvSpPr/>
          <p:nvPr/>
        </p:nvSpPr>
        <p:spPr>
          <a:xfrm>
            <a:off x="9633823" y="53200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48716" name="Text 8"/>
          <p:cNvSpPr/>
          <p:nvPr/>
        </p:nvSpPr>
        <p:spPr>
          <a:xfrm>
            <a:off x="10411658" y="532007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Success Stories</a:t>
            </a:r>
            <a:endParaRPr lang="en-US" sz="2200" dirty="0"/>
          </a:p>
        </p:txBody>
      </p:sp>
      <p:sp>
        <p:nvSpPr>
          <p:cNvPr id="1048717" name="Text 9"/>
          <p:cNvSpPr/>
          <p:nvPr/>
        </p:nvSpPr>
        <p:spPr>
          <a:xfrm>
            <a:off x="10411658" y="5815608"/>
            <a:ext cx="3380899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Dropbox, YouTube, and CERN use Python libraries.</a:t>
            </a:r>
            <a:endParaRPr lang="en-US" sz="1850" dirty="0"/>
          </a:p>
        </p:txBody>
      </p:sp>
      <p:sp>
        <p:nvSpPr>
          <p:cNvPr id="1048718" name="Text 10"/>
          <p:cNvSpPr/>
          <p:nvPr/>
        </p:nvSpPr>
        <p:spPr>
          <a:xfrm>
            <a:off x="837724" y="6850856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Leverage Python's advanced libraries to drive innovation. Embrace continuous learning for future success.</a:t>
            </a:r>
            <a:endParaRPr lang="en-US" sz="1850" dirty="0"/>
          </a:p>
        </p:txBody>
      </p:sp>
      <p:sp>
        <p:nvSpPr>
          <p:cNvPr id="1048719" name="Rectangle 13"/>
          <p:cNvSpPr/>
          <p:nvPr/>
        </p:nvSpPr>
        <p:spPr>
          <a:xfrm>
            <a:off x="12835054" y="7783551"/>
            <a:ext cx="1795346" cy="446049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ext 0"/>
          <p:cNvSpPr/>
          <p:nvPr/>
        </p:nvSpPr>
        <p:spPr>
          <a:xfrm>
            <a:off x="6186765" y="1115887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00"/>
              </a:lnSpc>
              <a:buNone/>
            </a:pPr>
            <a:r>
              <a:rPr lang="en-US" altLang="en-IN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</a:t>
            </a:r>
            <a:r>
              <a:rPr lang="en-US" altLang="en-IN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</a:t>
            </a:r>
            <a:r>
              <a:rPr lang="en-US" altLang="en-IN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</a:t>
            </a:r>
            <a:r>
              <a:rPr lang="en-US" altLang="en-IN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</a:t>
            </a:r>
            <a:r>
              <a:rPr lang="en-US" altLang="en-IN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RENCE</a:t>
            </a:r>
            <a:endParaRPr lang="en-US" sz="4400" dirty="0"/>
          </a:p>
        </p:txBody>
      </p:sp>
      <p:sp>
        <p:nvSpPr>
          <p:cNvPr id="1048725" name="Rounded Rectangle 1048724"/>
          <p:cNvSpPr/>
          <p:nvPr/>
        </p:nvSpPr>
        <p:spPr>
          <a:xfrm>
            <a:off x="-2749" y="7473147"/>
            <a:ext cx="14635899" cy="756453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666666"/>
            </a:solidFill>
          </a:ln>
        </p:spPr>
        <p:txBody>
          <a:bodyPr anchor="ctr"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729" name="Text 0"/>
          <p:cNvSpPr/>
          <p:nvPr/>
        </p:nvSpPr>
        <p:spPr>
          <a:xfrm>
            <a:off x="837724" y="3200281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1048730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Thank you for your attention. Let's leverage advanced Python libraries to build amazing things.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85" name="Text 0"/>
          <p:cNvSpPr/>
          <p:nvPr/>
        </p:nvSpPr>
        <p:spPr>
          <a:xfrm>
            <a:off x="6324124" y="1404818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Dive into Advanced Libraries?</a:t>
            </a:r>
            <a:endParaRPr lang="en-US" sz="4400" dirty="0"/>
          </a:p>
        </p:txBody>
      </p:sp>
      <p:sp>
        <p:nvSpPr>
          <p:cNvPr id="1048586" name="Shape 1"/>
          <p:cNvSpPr/>
          <p:nvPr/>
        </p:nvSpPr>
        <p:spPr>
          <a:xfrm>
            <a:off x="6324124" y="344102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209715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74" y="3499009"/>
            <a:ext cx="337899" cy="422434"/>
          </a:xfrm>
          <a:prstGeom prst="rect">
            <a:avLst/>
          </a:prstGeom>
        </p:spPr>
      </p:pic>
      <p:sp>
        <p:nvSpPr>
          <p:cNvPr id="1048587" name="Text 2"/>
          <p:cNvSpPr/>
          <p:nvPr/>
        </p:nvSpPr>
        <p:spPr>
          <a:xfrm>
            <a:off x="7101959" y="3441025"/>
            <a:ext cx="2836783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Accelerated Development</a:t>
            </a:r>
            <a:endParaRPr lang="en-US" sz="2200" dirty="0"/>
          </a:p>
        </p:txBody>
      </p:sp>
      <p:sp>
        <p:nvSpPr>
          <p:cNvPr id="1048588" name="Text 3"/>
          <p:cNvSpPr/>
          <p:nvPr/>
        </p:nvSpPr>
        <p:spPr>
          <a:xfrm>
            <a:off x="7101959" y="4288512"/>
            <a:ext cx="283678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Reduce boilerplate code and speed up project timelines.</a:t>
            </a:r>
            <a:endParaRPr lang="en-US" sz="1850" dirty="0"/>
          </a:p>
        </p:txBody>
      </p:sp>
      <p:sp>
        <p:nvSpPr>
          <p:cNvPr id="1048589" name="Shape 4"/>
          <p:cNvSpPr/>
          <p:nvPr/>
        </p:nvSpPr>
        <p:spPr>
          <a:xfrm>
            <a:off x="10178058" y="344102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209715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308" y="3499009"/>
            <a:ext cx="337899" cy="422434"/>
          </a:xfrm>
          <a:prstGeom prst="rect">
            <a:avLst/>
          </a:prstGeom>
        </p:spPr>
      </p:pic>
      <p:sp>
        <p:nvSpPr>
          <p:cNvPr id="1048590" name="Text 5"/>
          <p:cNvSpPr/>
          <p:nvPr/>
        </p:nvSpPr>
        <p:spPr>
          <a:xfrm>
            <a:off x="10955893" y="344102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Industry Adoption</a:t>
            </a:r>
            <a:endParaRPr lang="en-US" sz="2200" dirty="0"/>
          </a:p>
        </p:txBody>
      </p:sp>
      <p:sp>
        <p:nvSpPr>
          <p:cNvPr id="1048591" name="Text 6"/>
          <p:cNvSpPr/>
          <p:nvPr/>
        </p:nvSpPr>
        <p:spPr>
          <a:xfrm>
            <a:off x="10955893" y="3936563"/>
            <a:ext cx="28367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90% of data science teams rely on core libraries.</a:t>
            </a:r>
            <a:endParaRPr lang="en-US" sz="1850" dirty="0"/>
          </a:p>
        </p:txBody>
      </p:sp>
      <p:sp>
        <p:nvSpPr>
          <p:cNvPr id="1048592" name="Shape 7"/>
          <p:cNvSpPr/>
          <p:nvPr/>
        </p:nvSpPr>
        <p:spPr>
          <a:xfrm>
            <a:off x="6324124" y="59461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209716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6004084"/>
            <a:ext cx="337899" cy="422434"/>
          </a:xfrm>
          <a:prstGeom prst="rect">
            <a:avLst/>
          </a:prstGeom>
        </p:spPr>
      </p:pic>
      <p:sp>
        <p:nvSpPr>
          <p:cNvPr id="1048593" name="Text 8"/>
          <p:cNvSpPr/>
          <p:nvPr/>
        </p:nvSpPr>
        <p:spPr>
          <a:xfrm>
            <a:off x="7101959" y="594610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Impact</a:t>
            </a:r>
            <a:endParaRPr lang="en-US" sz="2200" dirty="0"/>
          </a:p>
        </p:txBody>
      </p:sp>
      <p:sp>
        <p:nvSpPr>
          <p:cNvPr id="1048594" name="Text 9"/>
          <p:cNvSpPr/>
          <p:nvPr/>
        </p:nvSpPr>
        <p:spPr>
          <a:xfrm>
            <a:off x="7101959" y="6441638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Achieve faster prototyping and efficient deployment.</a:t>
            </a:r>
            <a:endParaRPr lang="en-US" sz="1850" dirty="0"/>
          </a:p>
        </p:txBody>
      </p:sp>
      <p:sp>
        <p:nvSpPr>
          <p:cNvPr id="1048595" name="Rectangle 15"/>
          <p:cNvSpPr/>
          <p:nvPr/>
        </p:nvSpPr>
        <p:spPr>
          <a:xfrm>
            <a:off x="12835054" y="7783551"/>
            <a:ext cx="1795346" cy="446049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ext 0"/>
          <p:cNvSpPr/>
          <p:nvPr/>
        </p:nvSpPr>
        <p:spPr>
          <a:xfrm>
            <a:off x="837724" y="2141815"/>
            <a:ext cx="1221855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NumPy: The Backbone of Numerical Computing</a:t>
            </a:r>
            <a:endParaRPr lang="en-US" sz="4400" dirty="0"/>
          </a:p>
        </p:txBody>
      </p:sp>
      <p:sp>
        <p:nvSpPr>
          <p:cNvPr id="1048601" name="Text 1"/>
          <p:cNvSpPr/>
          <p:nvPr/>
        </p:nvSpPr>
        <p:spPr>
          <a:xfrm>
            <a:off x="837724" y="344412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1048602" name="Text 2"/>
          <p:cNvSpPr/>
          <p:nvPr/>
        </p:nvSpPr>
        <p:spPr>
          <a:xfrm>
            <a:off x="837724" y="4035385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N-dimensional arrays</a:t>
            </a:r>
            <a:endParaRPr lang="en-US" sz="1850" dirty="0"/>
          </a:p>
        </p:txBody>
      </p:sp>
      <p:sp>
        <p:nvSpPr>
          <p:cNvPr id="1048603" name="Text 3"/>
          <p:cNvSpPr/>
          <p:nvPr/>
        </p:nvSpPr>
        <p:spPr>
          <a:xfrm>
            <a:off x="837724" y="4502110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Broadcasting</a:t>
            </a:r>
            <a:endParaRPr lang="en-US" sz="1850" dirty="0"/>
          </a:p>
        </p:txBody>
      </p:sp>
      <p:sp>
        <p:nvSpPr>
          <p:cNvPr id="1048604" name="Text 4"/>
          <p:cNvSpPr/>
          <p:nvPr/>
        </p:nvSpPr>
        <p:spPr>
          <a:xfrm>
            <a:off x="837724" y="4968835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Vectorization</a:t>
            </a:r>
            <a:endParaRPr lang="en-US" sz="1850" dirty="0"/>
          </a:p>
        </p:txBody>
      </p:sp>
      <p:sp>
        <p:nvSpPr>
          <p:cNvPr id="1048605" name="Text 5"/>
          <p:cNvSpPr/>
          <p:nvPr/>
        </p:nvSpPr>
        <p:spPr>
          <a:xfrm>
            <a:off x="7614761" y="344412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Impact</a:t>
            </a:r>
            <a:endParaRPr lang="en-US" sz="2200" dirty="0"/>
          </a:p>
        </p:txBody>
      </p:sp>
      <p:sp>
        <p:nvSpPr>
          <p:cNvPr id="1048606" name="Text 6"/>
          <p:cNvSpPr/>
          <p:nvPr/>
        </p:nvSpPr>
        <p:spPr>
          <a:xfrm>
            <a:off x="7614761" y="4035385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Powers scientific computing and deep learning workflows. Used by NASA for data analysis.</a:t>
            </a:r>
            <a:endParaRPr lang="en-US" sz="1850" dirty="0"/>
          </a:p>
        </p:txBody>
      </p:sp>
      <p:sp>
        <p:nvSpPr>
          <p:cNvPr id="1048607" name="Text 7"/>
          <p:cNvSpPr/>
          <p:nvPr/>
        </p:nvSpPr>
        <p:spPr>
          <a:xfrm>
            <a:off x="837724" y="5704761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NumPy is crucial for numerical operations. It is used in 75% of machine learning codebases.</a:t>
            </a:r>
            <a:endParaRPr lang="en-US" sz="1850" dirty="0"/>
          </a:p>
        </p:txBody>
      </p:sp>
      <p:sp>
        <p:nvSpPr>
          <p:cNvPr id="1048608" name="Rectangle 9"/>
          <p:cNvSpPr/>
          <p:nvPr/>
        </p:nvSpPr>
        <p:spPr>
          <a:xfrm>
            <a:off x="12835054" y="7783551"/>
            <a:ext cx="1795346" cy="446049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13" name="Text 0"/>
          <p:cNvSpPr/>
          <p:nvPr/>
        </p:nvSpPr>
        <p:spPr>
          <a:xfrm>
            <a:off x="837724" y="999530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Pandas: Data Analysis Powerhouse</a:t>
            </a:r>
            <a:endParaRPr lang="en-US" sz="4400" dirty="0"/>
          </a:p>
        </p:txBody>
      </p:sp>
      <p:sp>
        <p:nvSpPr>
          <p:cNvPr id="1048614" name="Shape 1"/>
          <p:cNvSpPr/>
          <p:nvPr/>
        </p:nvSpPr>
        <p:spPr>
          <a:xfrm>
            <a:off x="837724" y="2766536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048615" name="Text 2"/>
          <p:cNvSpPr/>
          <p:nvPr/>
        </p:nvSpPr>
        <p:spPr>
          <a:xfrm>
            <a:off x="1099899" y="3028712"/>
            <a:ext cx="304038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Scalable Data Handling</a:t>
            </a:r>
            <a:endParaRPr lang="en-US" sz="2200" dirty="0"/>
          </a:p>
        </p:txBody>
      </p:sp>
      <p:sp>
        <p:nvSpPr>
          <p:cNvPr id="1048616" name="Text 3"/>
          <p:cNvSpPr/>
          <p:nvPr/>
        </p:nvSpPr>
        <p:spPr>
          <a:xfrm>
            <a:off x="1099899" y="3524250"/>
            <a:ext cx="309026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Manages millions of rows using DataFrame structures.</a:t>
            </a:r>
            <a:endParaRPr lang="en-US" sz="1850" dirty="0"/>
          </a:p>
        </p:txBody>
      </p:sp>
      <p:sp>
        <p:nvSpPr>
          <p:cNvPr id="1048617" name="Shape 4"/>
          <p:cNvSpPr/>
          <p:nvPr/>
        </p:nvSpPr>
        <p:spPr>
          <a:xfrm>
            <a:off x="4691658" y="2766536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48618" name="Text 5"/>
          <p:cNvSpPr/>
          <p:nvPr/>
        </p:nvSpPr>
        <p:spPr>
          <a:xfrm>
            <a:off x="4953833" y="302871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Industry Adoption</a:t>
            </a:r>
            <a:endParaRPr lang="en-US" sz="2200" dirty="0"/>
          </a:p>
        </p:txBody>
      </p:sp>
      <p:sp>
        <p:nvSpPr>
          <p:cNvPr id="1048619" name="Text 6"/>
          <p:cNvSpPr/>
          <p:nvPr/>
        </p:nvSpPr>
        <p:spPr>
          <a:xfrm>
            <a:off x="4953833" y="3524250"/>
            <a:ext cx="309026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Used by JP Morgan, Netflix, and Spotify for analytics.</a:t>
            </a:r>
            <a:endParaRPr lang="en-US" sz="1850" dirty="0"/>
          </a:p>
        </p:txBody>
      </p:sp>
      <p:sp>
        <p:nvSpPr>
          <p:cNvPr id="1048620" name="Shape 7"/>
          <p:cNvSpPr/>
          <p:nvPr/>
        </p:nvSpPr>
        <p:spPr>
          <a:xfrm>
            <a:off x="837724" y="4791789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48621" name="Text 8"/>
          <p:cNvSpPr/>
          <p:nvPr/>
        </p:nvSpPr>
        <p:spPr>
          <a:xfrm>
            <a:off x="1099899" y="505396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048622" name="Text 9"/>
          <p:cNvSpPr/>
          <p:nvPr/>
        </p:nvSpPr>
        <p:spPr>
          <a:xfrm>
            <a:off x="1099899" y="5549503"/>
            <a:ext cx="694420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Handles missing data, time series, and merging datasets.</a:t>
            </a:r>
            <a:endParaRPr lang="en-US" sz="1850" dirty="0"/>
          </a:p>
        </p:txBody>
      </p:sp>
      <p:sp>
        <p:nvSpPr>
          <p:cNvPr id="1048623" name="Text 10"/>
          <p:cNvSpPr/>
          <p:nvPr/>
        </p:nvSpPr>
        <p:spPr>
          <a:xfrm>
            <a:off x="837724" y="6463903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Pandas excels at data manipulation and analysis. Its versatility makes it a favorite in the industry.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3155"/>
          </a:xfrm>
          <a:prstGeom prst="rect">
            <a:avLst/>
          </a:prstGeom>
        </p:spPr>
      </p:pic>
      <p:sp>
        <p:nvSpPr>
          <p:cNvPr id="1048628" name="Text 0"/>
          <p:cNvSpPr/>
          <p:nvPr/>
        </p:nvSpPr>
        <p:spPr>
          <a:xfrm>
            <a:off x="667226" y="2907625"/>
            <a:ext cx="8341876" cy="56078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Scikit-learn: Machine Learning Simplified</a:t>
            </a:r>
            <a:endParaRPr lang="en-US" sz="3500" dirty="0"/>
          </a:p>
        </p:txBody>
      </p:sp>
      <p:pic>
        <p:nvPicPr>
          <p:cNvPr id="209716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" y="3754279"/>
            <a:ext cx="953214" cy="1143833"/>
          </a:xfrm>
          <a:prstGeom prst="rect">
            <a:avLst/>
          </a:prstGeom>
        </p:spPr>
      </p:pic>
      <p:sp>
        <p:nvSpPr>
          <p:cNvPr id="1048629" name="Text 1"/>
          <p:cNvSpPr/>
          <p:nvPr/>
        </p:nvSpPr>
        <p:spPr>
          <a:xfrm>
            <a:off x="1906310" y="3944898"/>
            <a:ext cx="2243018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Diverse Algorithms</a:t>
            </a:r>
            <a:endParaRPr lang="en-US" sz="1750" dirty="0"/>
          </a:p>
        </p:txBody>
      </p:sp>
      <p:sp>
        <p:nvSpPr>
          <p:cNvPr id="1048630" name="Text 2"/>
          <p:cNvSpPr/>
          <p:nvPr/>
        </p:nvSpPr>
        <p:spPr>
          <a:xfrm>
            <a:off x="1906310" y="4339590"/>
            <a:ext cx="12056864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Features 100+ algorithms.</a:t>
            </a:r>
            <a:endParaRPr lang="en-US" sz="1500" dirty="0"/>
          </a:p>
        </p:txBody>
      </p:sp>
      <p:pic>
        <p:nvPicPr>
          <p:cNvPr id="209717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" y="4898112"/>
            <a:ext cx="953214" cy="1143833"/>
          </a:xfrm>
          <a:prstGeom prst="rect">
            <a:avLst/>
          </a:prstGeom>
        </p:spPr>
      </p:pic>
      <p:sp>
        <p:nvSpPr>
          <p:cNvPr id="1048631" name="Text 3"/>
          <p:cNvSpPr/>
          <p:nvPr/>
        </p:nvSpPr>
        <p:spPr>
          <a:xfrm>
            <a:off x="1906310" y="5088731"/>
            <a:ext cx="2243018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Popular Usage</a:t>
            </a:r>
            <a:endParaRPr lang="en-US" sz="1750" dirty="0"/>
          </a:p>
        </p:txBody>
      </p:sp>
      <p:sp>
        <p:nvSpPr>
          <p:cNvPr id="1048632" name="Text 4"/>
          <p:cNvSpPr/>
          <p:nvPr/>
        </p:nvSpPr>
        <p:spPr>
          <a:xfrm>
            <a:off x="1906310" y="5483423"/>
            <a:ext cx="12056864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Used in 70,000+ GitHub projects.</a:t>
            </a:r>
            <a:endParaRPr lang="en-US" sz="1500" dirty="0"/>
          </a:p>
        </p:txBody>
      </p:sp>
      <p:pic>
        <p:nvPicPr>
          <p:cNvPr id="209717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" y="6041946"/>
            <a:ext cx="953214" cy="1143833"/>
          </a:xfrm>
          <a:prstGeom prst="rect">
            <a:avLst/>
          </a:prstGeom>
        </p:spPr>
      </p:pic>
      <p:sp>
        <p:nvSpPr>
          <p:cNvPr id="1048633" name="Text 5"/>
          <p:cNvSpPr/>
          <p:nvPr/>
        </p:nvSpPr>
        <p:spPr>
          <a:xfrm>
            <a:off x="1906310" y="6232565"/>
            <a:ext cx="2243018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1750" dirty="0"/>
          </a:p>
        </p:txBody>
      </p:sp>
      <p:sp>
        <p:nvSpPr>
          <p:cNvPr id="1048634" name="Text 6"/>
          <p:cNvSpPr/>
          <p:nvPr/>
        </p:nvSpPr>
        <p:spPr>
          <a:xfrm>
            <a:off x="1906310" y="6627257"/>
            <a:ext cx="12056864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Offers model evaluation and pipelines.</a:t>
            </a:r>
            <a:endParaRPr lang="en-US" sz="1500" dirty="0"/>
          </a:p>
        </p:txBody>
      </p:sp>
      <p:sp>
        <p:nvSpPr>
          <p:cNvPr id="1048635" name="Text 7"/>
          <p:cNvSpPr/>
          <p:nvPr/>
        </p:nvSpPr>
        <p:spPr>
          <a:xfrm>
            <a:off x="667226" y="7400211"/>
            <a:ext cx="13295948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Scikit-learn makes machine learning accessible. It covers classification, regression, and clustering.</a:t>
            </a:r>
            <a:endParaRPr lang="en-US" sz="1500" dirty="0"/>
          </a:p>
        </p:txBody>
      </p:sp>
      <p:sp>
        <p:nvSpPr>
          <p:cNvPr id="1048636" name="Rectangle 13"/>
          <p:cNvSpPr/>
          <p:nvPr/>
        </p:nvSpPr>
        <p:spPr>
          <a:xfrm>
            <a:off x="12835054" y="7783551"/>
            <a:ext cx="1795346" cy="446049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ext 0"/>
          <p:cNvSpPr/>
          <p:nvPr/>
        </p:nvSpPr>
        <p:spPr>
          <a:xfrm>
            <a:off x="837724" y="1383625"/>
            <a:ext cx="9079944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TensorFlow: Scaling Deep Learning</a:t>
            </a:r>
            <a:endParaRPr lang="en-US" sz="4400" dirty="0"/>
          </a:p>
        </p:txBody>
      </p:sp>
      <p:sp>
        <p:nvSpPr>
          <p:cNvPr id="1048642" name="Text 1"/>
          <p:cNvSpPr/>
          <p:nvPr/>
        </p:nvSpPr>
        <p:spPr>
          <a:xfrm>
            <a:off x="2206585" y="374927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Google's Creation</a:t>
            </a:r>
            <a:endParaRPr lang="en-US" sz="2200" dirty="0"/>
          </a:p>
        </p:txBody>
      </p:sp>
      <p:sp>
        <p:nvSpPr>
          <p:cNvPr id="1048643" name="Text 2"/>
          <p:cNvSpPr/>
          <p:nvPr/>
        </p:nvSpPr>
        <p:spPr>
          <a:xfrm>
            <a:off x="837724" y="4244816"/>
            <a:ext cx="418504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Developed by Google for advanced AI tasks.</a:t>
            </a:r>
            <a:endParaRPr lang="en-US" sz="1850" dirty="0"/>
          </a:p>
        </p:txBody>
      </p:sp>
      <p:pic>
        <p:nvPicPr>
          <p:cNvPr id="209717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521" y="2566392"/>
            <a:ext cx="3627358" cy="3627358"/>
          </a:xfrm>
          <a:prstGeom prst="rect">
            <a:avLst/>
          </a:prstGeom>
        </p:spPr>
      </p:pic>
      <p:sp>
        <p:nvSpPr>
          <p:cNvPr id="1048644" name="Shape 3"/>
          <p:cNvSpPr/>
          <p:nvPr/>
        </p:nvSpPr>
        <p:spPr>
          <a:xfrm>
            <a:off x="5270302" y="4080867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209717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846" y="4211717"/>
            <a:ext cx="269200" cy="336590"/>
          </a:xfrm>
          <a:prstGeom prst="rect">
            <a:avLst/>
          </a:prstGeom>
        </p:spPr>
      </p:pic>
      <p:sp>
        <p:nvSpPr>
          <p:cNvPr id="1048645" name="Text 4"/>
          <p:cNvSpPr/>
          <p:nvPr/>
        </p:nvSpPr>
        <p:spPr>
          <a:xfrm>
            <a:off x="9487853" y="275260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 Support</a:t>
            </a:r>
            <a:endParaRPr lang="en-US" sz="2200" dirty="0"/>
          </a:p>
        </p:txBody>
      </p:sp>
      <p:sp>
        <p:nvSpPr>
          <p:cNvPr id="1048646" name="Text 5"/>
          <p:cNvSpPr/>
          <p:nvPr/>
        </p:nvSpPr>
        <p:spPr>
          <a:xfrm>
            <a:off x="9487853" y="3248144"/>
            <a:ext cx="430482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Runs on CPUs, GPUs, and TPUs for flexibility.</a:t>
            </a:r>
            <a:endParaRPr lang="en-US" sz="1850" dirty="0"/>
          </a:p>
        </p:txBody>
      </p:sp>
      <p:pic>
        <p:nvPicPr>
          <p:cNvPr id="209717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566392"/>
            <a:ext cx="3627358" cy="3627358"/>
          </a:xfrm>
          <a:prstGeom prst="rect">
            <a:avLst/>
          </a:prstGeom>
        </p:spPr>
      </p:pic>
      <p:sp>
        <p:nvSpPr>
          <p:cNvPr id="1048647" name="Shape 6"/>
          <p:cNvSpPr/>
          <p:nvPr/>
        </p:nvSpPr>
        <p:spPr>
          <a:xfrm>
            <a:off x="7888724" y="2569012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209717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268" y="2699861"/>
            <a:ext cx="269200" cy="336590"/>
          </a:xfrm>
          <a:prstGeom prst="rect">
            <a:avLst/>
          </a:prstGeom>
        </p:spPr>
      </p:pic>
      <p:sp>
        <p:nvSpPr>
          <p:cNvPr id="1048648" name="Text 7"/>
          <p:cNvSpPr/>
          <p:nvPr/>
        </p:nvSpPr>
        <p:spPr>
          <a:xfrm>
            <a:off x="9487853" y="47458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048649" name="Text 8"/>
          <p:cNvSpPr/>
          <p:nvPr/>
        </p:nvSpPr>
        <p:spPr>
          <a:xfrm>
            <a:off x="9487853" y="5241369"/>
            <a:ext cx="430482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Powers speech recognition and translation engines.</a:t>
            </a:r>
            <a:endParaRPr lang="en-US" sz="1850" dirty="0"/>
          </a:p>
        </p:txBody>
      </p:sp>
      <p:pic>
        <p:nvPicPr>
          <p:cNvPr id="209717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566392"/>
            <a:ext cx="3627358" cy="3627358"/>
          </a:xfrm>
          <a:prstGeom prst="rect">
            <a:avLst/>
          </a:prstGeom>
        </p:spPr>
      </p:pic>
      <p:sp>
        <p:nvSpPr>
          <p:cNvPr id="1048650" name="Shape 9"/>
          <p:cNvSpPr/>
          <p:nvPr/>
        </p:nvSpPr>
        <p:spPr>
          <a:xfrm>
            <a:off x="7888724" y="5592604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209717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268" y="5723453"/>
            <a:ext cx="269200" cy="336590"/>
          </a:xfrm>
          <a:prstGeom prst="rect">
            <a:avLst/>
          </a:prstGeom>
        </p:spPr>
      </p:pic>
      <p:sp>
        <p:nvSpPr>
          <p:cNvPr id="1048651" name="Text 10"/>
          <p:cNvSpPr/>
          <p:nvPr/>
        </p:nvSpPr>
        <p:spPr>
          <a:xfrm>
            <a:off x="837724" y="6462951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TensorFlow excels at deep learning at scale. Its vast ecosystem supports diverse applications.</a:t>
            </a:r>
            <a:endParaRPr lang="en-US" sz="1850" dirty="0"/>
          </a:p>
        </p:txBody>
      </p:sp>
      <p:sp>
        <p:nvSpPr>
          <p:cNvPr id="1048652" name="Rectangle 18"/>
          <p:cNvSpPr/>
          <p:nvPr/>
        </p:nvSpPr>
        <p:spPr>
          <a:xfrm>
            <a:off x="12835054" y="7783551"/>
            <a:ext cx="1795346" cy="446049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ext 0"/>
          <p:cNvSpPr/>
          <p:nvPr/>
        </p:nvSpPr>
        <p:spPr>
          <a:xfrm>
            <a:off x="837724" y="1041797"/>
            <a:ext cx="730377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Requests: HTTP for Humans</a:t>
            </a:r>
            <a:endParaRPr lang="en-US" sz="4400" dirty="0"/>
          </a:p>
        </p:txBody>
      </p:sp>
      <p:sp>
        <p:nvSpPr>
          <p:cNvPr id="1048658" name="Shape 1"/>
          <p:cNvSpPr/>
          <p:nvPr/>
        </p:nvSpPr>
        <p:spPr>
          <a:xfrm>
            <a:off x="837724" y="2224564"/>
            <a:ext cx="2159079" cy="1357193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209718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909" y="2692718"/>
            <a:ext cx="336590" cy="420767"/>
          </a:xfrm>
          <a:prstGeom prst="rect">
            <a:avLst/>
          </a:prstGeom>
        </p:spPr>
      </p:pic>
      <p:sp>
        <p:nvSpPr>
          <p:cNvPr id="1048659" name="Text 2"/>
          <p:cNvSpPr/>
          <p:nvPr/>
        </p:nvSpPr>
        <p:spPr>
          <a:xfrm>
            <a:off x="3236119" y="2463879"/>
            <a:ext cx="236017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Most Downloaded</a:t>
            </a:r>
            <a:endParaRPr lang="en-US" sz="2200" dirty="0"/>
          </a:p>
        </p:txBody>
      </p:sp>
      <p:sp>
        <p:nvSpPr>
          <p:cNvPr id="1048660" name="Text 3"/>
          <p:cNvSpPr/>
          <p:nvPr/>
        </p:nvSpPr>
        <p:spPr>
          <a:xfrm>
            <a:off x="3236119" y="2959417"/>
            <a:ext cx="236017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Top Python library.</a:t>
            </a:r>
            <a:endParaRPr lang="en-US" sz="1850" dirty="0"/>
          </a:p>
        </p:txBody>
      </p:sp>
      <p:sp>
        <p:nvSpPr>
          <p:cNvPr id="1048661" name="Shape 4"/>
          <p:cNvSpPr/>
          <p:nvPr/>
        </p:nvSpPr>
        <p:spPr>
          <a:xfrm>
            <a:off x="3116461" y="3566517"/>
            <a:ext cx="10556558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</p:spPr>
      </p:sp>
      <p:sp>
        <p:nvSpPr>
          <p:cNvPr id="1048662" name="Shape 5"/>
          <p:cNvSpPr/>
          <p:nvPr/>
        </p:nvSpPr>
        <p:spPr>
          <a:xfrm>
            <a:off x="837724" y="3701415"/>
            <a:ext cx="4318278" cy="1357193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209718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68" y="4169569"/>
            <a:ext cx="336590" cy="420767"/>
          </a:xfrm>
          <a:prstGeom prst="rect">
            <a:avLst/>
          </a:prstGeom>
        </p:spPr>
      </p:pic>
      <p:sp>
        <p:nvSpPr>
          <p:cNvPr id="1048663" name="Text 6"/>
          <p:cNvSpPr/>
          <p:nvPr/>
        </p:nvSpPr>
        <p:spPr>
          <a:xfrm>
            <a:off x="5395317" y="3940731"/>
            <a:ext cx="279523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Streamlined APIs</a:t>
            </a:r>
            <a:endParaRPr lang="en-US" sz="2200" dirty="0"/>
          </a:p>
        </p:txBody>
      </p:sp>
      <p:sp>
        <p:nvSpPr>
          <p:cNvPr id="1048664" name="Text 7"/>
          <p:cNvSpPr/>
          <p:nvPr/>
        </p:nvSpPr>
        <p:spPr>
          <a:xfrm>
            <a:off x="5395317" y="4436269"/>
            <a:ext cx="2795230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Eases REST API integration.</a:t>
            </a:r>
            <a:endParaRPr lang="en-US" sz="1850" dirty="0"/>
          </a:p>
        </p:txBody>
      </p:sp>
      <p:sp>
        <p:nvSpPr>
          <p:cNvPr id="1048665" name="Shape 8"/>
          <p:cNvSpPr/>
          <p:nvPr/>
        </p:nvSpPr>
        <p:spPr>
          <a:xfrm>
            <a:off x="5275659" y="5043368"/>
            <a:ext cx="8397359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</p:spPr>
      </p:sp>
      <p:sp>
        <p:nvSpPr>
          <p:cNvPr id="1048666" name="Shape 9"/>
          <p:cNvSpPr/>
          <p:nvPr/>
        </p:nvSpPr>
        <p:spPr>
          <a:xfrm>
            <a:off x="837724" y="5178266"/>
            <a:ext cx="6477476" cy="1357193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209718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07" y="5646420"/>
            <a:ext cx="336590" cy="420767"/>
          </a:xfrm>
          <a:prstGeom prst="rect">
            <a:avLst/>
          </a:prstGeom>
        </p:spPr>
      </p:pic>
      <p:sp>
        <p:nvSpPr>
          <p:cNvPr id="1048667" name="Text 10"/>
          <p:cNvSpPr/>
          <p:nvPr/>
        </p:nvSpPr>
        <p:spPr>
          <a:xfrm>
            <a:off x="7554516" y="5417582"/>
            <a:ext cx="220872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048668" name="Text 11"/>
          <p:cNvSpPr/>
          <p:nvPr/>
        </p:nvSpPr>
        <p:spPr>
          <a:xfrm>
            <a:off x="7554516" y="5913120"/>
            <a:ext cx="220872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Automates web tasks.</a:t>
            </a:r>
            <a:endParaRPr lang="en-US" sz="1850" dirty="0"/>
          </a:p>
        </p:txBody>
      </p:sp>
      <p:sp>
        <p:nvSpPr>
          <p:cNvPr id="1048669" name="Text 12"/>
          <p:cNvSpPr/>
          <p:nvPr/>
        </p:nvSpPr>
        <p:spPr>
          <a:xfrm>
            <a:off x="837724" y="6804660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Requests simplifies HTTP interactions in Python. It is widely used for web automation and data collection.</a:t>
            </a:r>
            <a:endParaRPr lang="en-US" sz="1850" dirty="0"/>
          </a:p>
        </p:txBody>
      </p:sp>
      <p:sp>
        <p:nvSpPr>
          <p:cNvPr id="1048670" name="Rectangle 17"/>
          <p:cNvSpPr/>
          <p:nvPr/>
        </p:nvSpPr>
        <p:spPr>
          <a:xfrm>
            <a:off x="12835054" y="7783551"/>
            <a:ext cx="1795346" cy="446049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75" name="Text 0"/>
          <p:cNvSpPr/>
          <p:nvPr/>
        </p:nvSpPr>
        <p:spPr>
          <a:xfrm>
            <a:off x="795099" y="625912"/>
            <a:ext cx="7553801" cy="133635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Asyncio: The Power of Asynchronous Programming</a:t>
            </a:r>
            <a:endParaRPr lang="en-US" sz="4200" dirty="0"/>
          </a:p>
        </p:txBody>
      </p:sp>
      <p:sp>
        <p:nvSpPr>
          <p:cNvPr id="1048676" name="Shape 1"/>
          <p:cNvSpPr/>
          <p:nvPr/>
        </p:nvSpPr>
        <p:spPr>
          <a:xfrm>
            <a:off x="1050608" y="2303026"/>
            <a:ext cx="30480" cy="4318397"/>
          </a:xfrm>
          <a:prstGeom prst="roundRect">
            <a:avLst>
              <a:gd name="adj" fmla="val 1118013"/>
            </a:avLst>
          </a:prstGeom>
          <a:solidFill>
            <a:srgbClr val="FFFFFF">
              <a:alpha val="24000"/>
            </a:srgbClr>
          </a:solidFill>
        </p:spPr>
      </p:sp>
      <p:sp>
        <p:nvSpPr>
          <p:cNvPr id="1048677" name="Shape 2"/>
          <p:cNvSpPr/>
          <p:nvPr/>
        </p:nvSpPr>
        <p:spPr>
          <a:xfrm>
            <a:off x="1275695" y="2798802"/>
            <a:ext cx="681514" cy="30480"/>
          </a:xfrm>
          <a:prstGeom prst="roundRect">
            <a:avLst>
              <a:gd name="adj" fmla="val 1118013"/>
            </a:avLst>
          </a:prstGeom>
          <a:solidFill>
            <a:srgbClr val="F2B42D"/>
          </a:solidFill>
        </p:spPr>
      </p:sp>
      <p:sp>
        <p:nvSpPr>
          <p:cNvPr id="1048678" name="Shape 3"/>
          <p:cNvSpPr/>
          <p:nvPr/>
        </p:nvSpPr>
        <p:spPr>
          <a:xfrm>
            <a:off x="795040" y="2558534"/>
            <a:ext cx="511135" cy="51113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209718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0" y="2613600"/>
            <a:ext cx="320635" cy="400883"/>
          </a:xfrm>
          <a:prstGeom prst="rect">
            <a:avLst/>
          </a:prstGeom>
        </p:spPr>
      </p:pic>
      <p:sp>
        <p:nvSpPr>
          <p:cNvPr id="1048679" name="Text 4"/>
          <p:cNvSpPr/>
          <p:nvPr/>
        </p:nvSpPr>
        <p:spPr>
          <a:xfrm>
            <a:off x="2186464" y="2530197"/>
            <a:ext cx="2672596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Native Support</a:t>
            </a:r>
            <a:endParaRPr lang="en-US" sz="2100" dirty="0"/>
          </a:p>
        </p:txBody>
      </p:sp>
      <p:sp>
        <p:nvSpPr>
          <p:cNvPr id="1048680" name="Text 5"/>
          <p:cNvSpPr/>
          <p:nvPr/>
        </p:nvSpPr>
        <p:spPr>
          <a:xfrm>
            <a:off x="2186464" y="3000494"/>
            <a:ext cx="6162437" cy="3633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Built into Python 3.</a:t>
            </a:r>
            <a:endParaRPr lang="en-US" sz="1750" dirty="0"/>
          </a:p>
        </p:txBody>
      </p:sp>
      <p:sp>
        <p:nvSpPr>
          <p:cNvPr id="1048681" name="Shape 6"/>
          <p:cNvSpPr/>
          <p:nvPr/>
        </p:nvSpPr>
        <p:spPr>
          <a:xfrm>
            <a:off x="1275695" y="4313992"/>
            <a:ext cx="681514" cy="30480"/>
          </a:xfrm>
          <a:prstGeom prst="roundRect">
            <a:avLst>
              <a:gd name="adj" fmla="val 1118013"/>
            </a:avLst>
          </a:prstGeom>
          <a:solidFill>
            <a:srgbClr val="D7425E"/>
          </a:solidFill>
        </p:spPr>
      </p:sp>
      <p:sp>
        <p:nvSpPr>
          <p:cNvPr id="1048682" name="Shape 7"/>
          <p:cNvSpPr/>
          <p:nvPr/>
        </p:nvSpPr>
        <p:spPr>
          <a:xfrm>
            <a:off x="795040" y="4073723"/>
            <a:ext cx="511135" cy="51113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209718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30" y="4128790"/>
            <a:ext cx="320635" cy="400883"/>
          </a:xfrm>
          <a:prstGeom prst="rect">
            <a:avLst/>
          </a:prstGeom>
        </p:spPr>
      </p:pic>
      <p:sp>
        <p:nvSpPr>
          <p:cNvPr id="1048683" name="Text 8"/>
          <p:cNvSpPr/>
          <p:nvPr/>
        </p:nvSpPr>
        <p:spPr>
          <a:xfrm>
            <a:off x="2186464" y="4045387"/>
            <a:ext cx="2672596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Concurrent Tasks</a:t>
            </a:r>
            <a:endParaRPr lang="en-US" sz="2100" dirty="0"/>
          </a:p>
        </p:txBody>
      </p:sp>
      <p:sp>
        <p:nvSpPr>
          <p:cNvPr id="1048684" name="Text 9"/>
          <p:cNvSpPr/>
          <p:nvPr/>
        </p:nvSpPr>
        <p:spPr>
          <a:xfrm>
            <a:off x="2186464" y="4515683"/>
            <a:ext cx="6162437" cy="3633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Enables networking and I/O tasks.</a:t>
            </a:r>
            <a:endParaRPr lang="en-US" sz="1750" dirty="0"/>
          </a:p>
        </p:txBody>
      </p:sp>
      <p:sp>
        <p:nvSpPr>
          <p:cNvPr id="1048685" name="Shape 10"/>
          <p:cNvSpPr/>
          <p:nvPr/>
        </p:nvSpPr>
        <p:spPr>
          <a:xfrm>
            <a:off x="1275695" y="5829181"/>
            <a:ext cx="681514" cy="30480"/>
          </a:xfrm>
          <a:prstGeom prst="roundRect">
            <a:avLst>
              <a:gd name="adj" fmla="val 1118013"/>
            </a:avLst>
          </a:prstGeom>
          <a:solidFill>
            <a:srgbClr val="DD785E"/>
          </a:solidFill>
        </p:spPr>
      </p:sp>
      <p:sp>
        <p:nvSpPr>
          <p:cNvPr id="1048686" name="Shape 11"/>
          <p:cNvSpPr/>
          <p:nvPr/>
        </p:nvSpPr>
        <p:spPr>
          <a:xfrm>
            <a:off x="795040" y="5588913"/>
            <a:ext cx="511135" cy="51113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209719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30" y="5643979"/>
            <a:ext cx="320635" cy="400883"/>
          </a:xfrm>
          <a:prstGeom prst="rect">
            <a:avLst/>
          </a:prstGeom>
        </p:spPr>
      </p:pic>
      <p:sp>
        <p:nvSpPr>
          <p:cNvPr id="1048687" name="Text 12"/>
          <p:cNvSpPr/>
          <p:nvPr/>
        </p:nvSpPr>
        <p:spPr>
          <a:xfrm>
            <a:off x="2186464" y="5560576"/>
            <a:ext cx="2672596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Boost</a:t>
            </a:r>
            <a:endParaRPr lang="en-US" sz="2100" dirty="0"/>
          </a:p>
        </p:txBody>
      </p:sp>
      <p:sp>
        <p:nvSpPr>
          <p:cNvPr id="1048688" name="Text 13"/>
          <p:cNvSpPr/>
          <p:nvPr/>
        </p:nvSpPr>
        <p:spPr>
          <a:xfrm>
            <a:off x="2186464" y="6030873"/>
            <a:ext cx="6162437" cy="3633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Improves high-throughput apps.</a:t>
            </a:r>
            <a:endParaRPr lang="en-US" sz="1750" dirty="0"/>
          </a:p>
        </p:txBody>
      </p:sp>
      <p:sp>
        <p:nvSpPr>
          <p:cNvPr id="1048689" name="Text 14"/>
          <p:cNvSpPr/>
          <p:nvPr/>
        </p:nvSpPr>
        <p:spPr>
          <a:xfrm>
            <a:off x="795099" y="6876931"/>
            <a:ext cx="7553801" cy="72675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Asyncio provides asynchronous programming capabilities. It enhances performance for high-demand applications.</a:t>
            </a:r>
            <a:endParaRPr lang="en-US" sz="1750" dirty="0"/>
          </a:p>
        </p:txBody>
      </p:sp>
      <p:sp>
        <p:nvSpPr>
          <p:cNvPr id="1048690" name="Rectangle 20"/>
          <p:cNvSpPr/>
          <p:nvPr/>
        </p:nvSpPr>
        <p:spPr>
          <a:xfrm>
            <a:off x="12835054" y="7783551"/>
            <a:ext cx="1795346" cy="446049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695" name="Text 0"/>
          <p:cNvSpPr/>
          <p:nvPr/>
        </p:nvSpPr>
        <p:spPr>
          <a:xfrm>
            <a:off x="6207919" y="568166"/>
            <a:ext cx="7700963" cy="1212532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Emerging Trends in Python Libraries</a:t>
            </a:r>
            <a:endParaRPr lang="en-US" sz="3800" dirty="0"/>
          </a:p>
        </p:txBody>
      </p:sp>
      <p:sp>
        <p:nvSpPr>
          <p:cNvPr id="1048696" name="Text 1"/>
          <p:cNvSpPr/>
          <p:nvPr/>
        </p:nvSpPr>
        <p:spPr>
          <a:xfrm>
            <a:off x="6207919" y="2192893"/>
            <a:ext cx="3695819" cy="68032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20%</a:t>
            </a:r>
            <a:endParaRPr lang="en-US" sz="5350" dirty="0"/>
          </a:p>
        </p:txBody>
      </p:sp>
      <p:sp>
        <p:nvSpPr>
          <p:cNvPr id="1048697" name="Text 2"/>
          <p:cNvSpPr/>
          <p:nvPr/>
        </p:nvSpPr>
        <p:spPr>
          <a:xfrm>
            <a:off x="6207919" y="3130748"/>
            <a:ext cx="3695819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Year-over-year growth in open-source contributions, fostering a vibrant ecosystem</a:t>
            </a:r>
            <a:endParaRPr lang="en-US" sz="1600" dirty="0"/>
          </a:p>
        </p:txBody>
      </p:sp>
      <p:sp>
        <p:nvSpPr>
          <p:cNvPr id="1048698" name="Text 3"/>
          <p:cNvSpPr/>
          <p:nvPr/>
        </p:nvSpPr>
        <p:spPr>
          <a:xfrm>
            <a:off x="10212943" y="2192893"/>
            <a:ext cx="3695938" cy="68032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GPU</a:t>
            </a:r>
            <a:endParaRPr lang="en-US" sz="5350" dirty="0"/>
          </a:p>
        </p:txBody>
      </p:sp>
      <p:sp>
        <p:nvSpPr>
          <p:cNvPr id="1048699" name="Text 4"/>
          <p:cNvSpPr/>
          <p:nvPr/>
        </p:nvSpPr>
        <p:spPr>
          <a:xfrm>
            <a:off x="10212943" y="3130748"/>
            <a:ext cx="3695938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Rise of GPU-accelerated libraries like PyTorch, RAPIDS optimizing performance</a:t>
            </a:r>
            <a:endParaRPr lang="en-US" sz="1600" dirty="0"/>
          </a:p>
        </p:txBody>
      </p:sp>
      <p:sp>
        <p:nvSpPr>
          <p:cNvPr id="1048700" name="Text 5"/>
          <p:cNvSpPr/>
          <p:nvPr/>
        </p:nvSpPr>
        <p:spPr>
          <a:xfrm>
            <a:off x="8210431" y="4841915"/>
            <a:ext cx="3695819" cy="68032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Finance</a:t>
            </a:r>
            <a:endParaRPr lang="en-US" sz="5350" dirty="0"/>
          </a:p>
        </p:txBody>
      </p:sp>
      <p:sp>
        <p:nvSpPr>
          <p:cNvPr id="1048701" name="Text 6"/>
          <p:cNvSpPr/>
          <p:nvPr/>
        </p:nvSpPr>
        <p:spPr>
          <a:xfrm>
            <a:off x="8210431" y="5779770"/>
            <a:ext cx="3695819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Growing adoption in finance, revolutionizing data analysis and algorithmic trading</a:t>
            </a:r>
            <a:endParaRPr lang="en-US" sz="1600" dirty="0"/>
          </a:p>
        </p:txBody>
      </p:sp>
      <p:sp>
        <p:nvSpPr>
          <p:cNvPr id="1048702" name="Text 7"/>
          <p:cNvSpPr/>
          <p:nvPr/>
        </p:nvSpPr>
        <p:spPr>
          <a:xfrm>
            <a:off x="6207919" y="7001470"/>
            <a:ext cx="7700963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The Python library ecosystem is continuously evolving. New libraries emerge to tackle modern challenges.</a:t>
            </a:r>
            <a:endParaRPr lang="en-US" sz="1600" dirty="0"/>
          </a:p>
        </p:txBody>
      </p:sp>
      <p:sp>
        <p:nvSpPr>
          <p:cNvPr id="1048703" name="Rectangle 10"/>
          <p:cNvSpPr/>
          <p:nvPr/>
        </p:nvSpPr>
        <p:spPr>
          <a:xfrm>
            <a:off x="12835054" y="7783551"/>
            <a:ext cx="1795346" cy="446049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3104</Words>
  <Application>WPS Slides</Application>
  <PresentationFormat/>
  <Paragraphs>156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Nunito Semi Bold</vt:lpstr>
      <vt:lpstr>Nunito Semi Bold</vt:lpstr>
      <vt:lpstr>Nunito Semi Bold</vt:lpstr>
      <vt:lpstr>PT Sans</vt:lpstr>
      <vt:lpstr>PT Sans</vt:lpstr>
      <vt:lpstr>PT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Vishal Patel</cp:lastModifiedBy>
  <cp:revision>2</cp:revision>
  <dcterms:created xsi:type="dcterms:W3CDTF">2025-04-18T13:03:58Z</dcterms:created>
  <dcterms:modified xsi:type="dcterms:W3CDTF">2025-04-18T13:11:59Z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D653F42C2EF24395B9DC470E82E632FE_13</vt:lpwstr>
  </property>
  <property fmtid="{D5CDD505-2E9C-101B-9397-08002B2CF9AE}" pid="3" name="KSOProductBuildVer">
    <vt:lpwstr>1033-12.2.0.20795</vt:lpwstr>
  </property>
</Properties>
</file>